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8" r:id="rId3"/>
    <p:sldId id="343" r:id="rId4"/>
    <p:sldId id="558" r:id="rId5"/>
    <p:sldId id="485" r:id="rId6"/>
    <p:sldId id="478" r:id="rId7"/>
    <p:sldId id="576" r:id="rId8"/>
    <p:sldId id="444" r:id="rId9"/>
    <p:sldId id="445" r:id="rId10"/>
    <p:sldId id="465" r:id="rId11"/>
    <p:sldId id="358" r:id="rId12"/>
    <p:sldId id="588" r:id="rId13"/>
    <p:sldId id="270" r:id="rId14"/>
    <p:sldId id="526" r:id="rId15"/>
    <p:sldId id="529" r:id="rId16"/>
    <p:sldId id="565" r:id="rId17"/>
    <p:sldId id="450" r:id="rId18"/>
    <p:sldId id="448" r:id="rId19"/>
    <p:sldId id="596" r:id="rId20"/>
    <p:sldId id="449" r:id="rId21"/>
    <p:sldId id="566" r:id="rId22"/>
    <p:sldId id="532" r:id="rId23"/>
    <p:sldId id="395" r:id="rId24"/>
    <p:sldId id="394" r:id="rId25"/>
    <p:sldId id="396" r:id="rId26"/>
    <p:sldId id="398" r:id="rId27"/>
    <p:sldId id="416" r:id="rId28"/>
    <p:sldId id="548" r:id="rId29"/>
    <p:sldId id="278" r:id="rId30"/>
    <p:sldId id="486" r:id="rId31"/>
    <p:sldId id="420" r:id="rId32"/>
    <p:sldId id="421" r:id="rId33"/>
    <p:sldId id="424" r:id="rId34"/>
    <p:sldId id="422" r:id="rId35"/>
    <p:sldId id="291" r:id="rId36"/>
    <p:sldId id="597" r:id="rId37"/>
    <p:sldId id="293" r:id="rId38"/>
    <p:sldId id="489" r:id="rId39"/>
    <p:sldId id="494" r:id="rId40"/>
    <p:sldId id="390" r:id="rId41"/>
    <p:sldId id="502" r:id="rId42"/>
    <p:sldId id="568" r:id="rId43"/>
    <p:sldId id="493" r:id="rId44"/>
    <p:sldId id="594" r:id="rId45"/>
    <p:sldId id="542" r:id="rId46"/>
    <p:sldId id="520" r:id="rId47"/>
    <p:sldId id="266" r:id="rId48"/>
    <p:sldId id="272" r:id="rId49"/>
    <p:sldId id="591" r:id="rId50"/>
    <p:sldId id="581" r:id="rId51"/>
    <p:sldId id="488" r:id="rId52"/>
    <p:sldId id="600" r:id="rId53"/>
    <p:sldId id="601" r:id="rId54"/>
    <p:sldId id="602" r:id="rId55"/>
    <p:sldId id="599" r:id="rId56"/>
    <p:sldId id="603" r:id="rId57"/>
    <p:sldId id="257" r:id="rId58"/>
    <p:sldId id="30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05"/>
    <p:restoredTop sz="94737"/>
  </p:normalViewPr>
  <p:slideViewPr>
    <p:cSldViewPr snapToGrid="0">
      <p:cViewPr varScale="1">
        <p:scale>
          <a:sx n="98" d="100"/>
          <a:sy n="98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13E18-B759-B442-ABEF-ACD242D561F9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61D9E-3BEE-B049-8CBB-B79E0EBD9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4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F815-6BBF-1042-F2A9-977AEE42D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093E-C316-6334-8C53-4BC587F53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FB688-FD9B-9F3C-D33D-765522F8B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244DF-F250-1845-9D10-B2474987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E1B9A-B4F1-1C5E-B7A1-7A5555C8F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3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62C9-1E35-F881-9294-54A569D3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68B50-5329-81C2-A5FF-01EBD7C01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1F614-A3F8-643B-70A3-C6DAA2B2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F4053-D635-1A4E-75A0-8CA583803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7DE9C-599A-3105-F434-B82DD7BE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6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AEC1CE-5039-8483-46EF-D5CADEFED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8E0C5-C761-3389-A3F0-C1BA5FFCD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14AA8-8EBE-ACC1-B52D-A6BE75C68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BCA8C-A3FD-74E8-8F27-FC6C8CB2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ADD61-9073-F273-7C23-C9E480A2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4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D723B-13AF-8D89-D5A9-07978E33B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26D12-16BB-C530-DBC4-5B259682F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452C9-5B31-E637-46E8-48084BC9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D4EDA-9D48-9279-E864-69F1C8813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75350-6666-C558-8C73-3EDDF233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7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E8393-E1FA-E111-157B-845C96A7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02CD5-005F-8E0A-2DCB-29ECA1333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AE0D9-7121-289C-93CF-B306A558A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F46A7-2940-2680-42EF-DEF31E95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5A0A2-A9D3-A1E6-2523-69916F68D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7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6BED-1FBF-1488-0E38-22BBCC375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A63F6-E0BF-74BF-A5B8-4592C3142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04D13-32CE-60D4-2288-52AE93492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F13A8-8ED9-2BBE-E130-DAA423859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3AC30-21A2-76D2-3372-D7DBD9CA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D27A1-9C1A-31E2-50AB-BA1347B0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34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7014A-25A1-842A-1927-CF2B73D36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72F13-8BE8-3118-9FB1-E894B583A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90B8B-D21C-4BC3-AF48-45D563DC7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A4A0CC-8964-DF14-3F38-2BB018D03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396501-01AC-1FA5-684E-E8663F3F2A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0F810D-F736-819F-5CC2-49CE0B9E3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D6C22A-E5A0-5009-C9F2-FD56B2ED4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280DE-6280-BA35-05CF-153E915D6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59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EEA53-8AB8-1AA0-F584-3CC4D2D1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4FA117-A461-FB06-7DDC-BCB6F85AF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6CA6A-9FC4-13D4-C1C2-70FEFD20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B91E0-E1F5-D664-7631-C715B449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66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C6A153-8187-9B59-7DE4-426F92A1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84777-949A-1B36-71D3-DFD529487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4AC8D-33FE-B300-98B1-59F2D460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3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2C49-C83A-E108-8561-FBBBA78A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FED7-A823-F65B-F799-F4F05A8B9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DDC6BC-05C7-3CDB-F31B-7FB0CBBE8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EF44B-74E4-460B-0E9F-2C63257B4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A5D09-1469-A0C5-88A5-0E9DE720B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EB295-D239-7111-EB91-4FFA401F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67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7DDA-7D10-04A8-1E13-10F86E5D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E2C54B-2553-41A6-376F-C5AFF5A54B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375E4-5862-82EC-F3AB-9BB098D16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2D067-54AF-1188-E958-57A642FB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D06E3-8AD8-E0BD-531A-3D9F3FF0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ED5DC-58CF-DD9F-DDBE-AA99EB313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0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EE442C-3A9E-D952-5664-FB0381B2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9D32C-29F5-2800-D3AB-E6F4160B6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5DBD6-EE09-09AC-91BC-D66471C83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07A58-7FA8-402A-AE1C-480CDF457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12FA2-3876-5651-C03B-3156BFED4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1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jpeg"/><Relationship Id="rId10" Type="http://schemas.openxmlformats.org/officeDocument/2006/relationships/image" Target="../media/image58.png"/><Relationship Id="rId4" Type="http://schemas.openxmlformats.org/officeDocument/2006/relationships/image" Target="../media/image52.jpeg"/><Relationship Id="rId9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D6D19C-C4D4-19B3-B289-1157FE290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99"/>
          <a:stretch/>
        </p:blipFill>
        <p:spPr>
          <a:xfrm>
            <a:off x="-1" y="7336"/>
            <a:ext cx="12192000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E05D3-8051-848F-DC5E-64D771DF4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>
            <a:noAutofit/>
          </a:bodyPr>
          <a:lstStyle/>
          <a:p>
            <a:r>
              <a:rPr lang="en-US" sz="4800" dirty="0"/>
              <a:t>Using eco-evolutionary optimality principles to understand and predict photosynthetic acclimation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E07CD6-D11F-DEA5-5BAC-5DFA1FF0E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7837" y="3797109"/>
            <a:ext cx="5216324" cy="1655762"/>
          </a:xfrm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 anchor="b">
            <a:normAutofit/>
          </a:bodyPr>
          <a:lstStyle/>
          <a:p>
            <a:r>
              <a:rPr lang="en-US" sz="2800" dirty="0"/>
              <a:t>Nick Smith</a:t>
            </a:r>
          </a:p>
          <a:p>
            <a:r>
              <a:rPr lang="en-US" sz="2800" dirty="0"/>
              <a:t>Texas Tech University</a:t>
            </a:r>
          </a:p>
          <a:p>
            <a:r>
              <a:rPr lang="en-US" sz="2800" dirty="0" err="1"/>
              <a:t>nick.smith@ttu.edu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686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Why the uncertainty? </a:t>
            </a:r>
            <a:r>
              <a:rPr lang="en-US" dirty="0"/>
              <a:t>Long-term responses differ from short-term responses due to </a:t>
            </a:r>
            <a:r>
              <a:rPr lang="en-US" u="sng" dirty="0">
                <a:solidFill>
                  <a:srgbClr val="002060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804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2060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6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</p:spTree>
    <p:extLst>
      <p:ext uri="{BB962C8B-B14F-4D97-AF65-F5344CB8AC3E}">
        <p14:creationId xmlns:p14="http://schemas.microsoft.com/office/powerpoint/2010/main" val="3356872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804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6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FAB900-405B-C14C-ADF2-622BB5585A42}"/>
              </a:ext>
            </a:extLst>
          </p:cNvPr>
          <p:cNvCxnSpPr/>
          <p:nvPr/>
        </p:nvCxnSpPr>
        <p:spPr>
          <a:xfrm flipV="1">
            <a:off x="3962400" y="3643745"/>
            <a:ext cx="0" cy="18980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754B4D-D408-0349-9760-DA62774653D5}"/>
              </a:ext>
            </a:extLst>
          </p:cNvPr>
          <p:cNvCxnSpPr>
            <a:cxnSpLocks/>
          </p:cNvCxnSpPr>
          <p:nvPr/>
        </p:nvCxnSpPr>
        <p:spPr>
          <a:xfrm flipV="1">
            <a:off x="8049489" y="4668982"/>
            <a:ext cx="0" cy="8728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0DC352-F631-8C43-8EEE-2D8678BB83C1}"/>
              </a:ext>
            </a:extLst>
          </p:cNvPr>
          <p:cNvSpPr txBox="1"/>
          <p:nvPr/>
        </p:nvSpPr>
        <p:spPr>
          <a:xfrm>
            <a:off x="609600" y="6317673"/>
            <a:ext cx="955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Photosynthesis peaks a light level close to the level the leaf is acclimated to</a:t>
            </a:r>
          </a:p>
        </p:txBody>
      </p:sp>
    </p:spTree>
    <p:extLst>
      <p:ext uri="{BB962C8B-B14F-4D97-AF65-F5344CB8AC3E}">
        <p14:creationId xmlns:p14="http://schemas.microsoft.com/office/powerpoint/2010/main" val="84847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700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CO</a:t>
            </a:r>
            <a:r>
              <a:rPr lang="en-US" sz="2400" baseline="-25000" dirty="0">
                <a:solidFill>
                  <a:srgbClr val="002060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271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Light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Temperature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67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02060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Reliance on statistical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6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a key component of the global carbon cycle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6820208" y="6492875"/>
            <a:ext cx="537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Kyker</a:t>
            </a:r>
            <a:r>
              <a:rPr lang="en-US" dirty="0"/>
              <a:t>-Snowman,… Smith et al. (2022)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ACB77-DDA9-2144-A455-3F854B477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895350"/>
            <a:ext cx="9144000" cy="506730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C9785-C8FF-8730-E5C2-30E8B1C4C471}"/>
              </a:ext>
            </a:extLst>
          </p:cNvPr>
          <p:cNvSpPr/>
          <p:nvPr/>
        </p:nvSpPr>
        <p:spPr>
          <a:xfrm>
            <a:off x="1756000" y="3900807"/>
            <a:ext cx="3103314" cy="303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909" y="4181211"/>
            <a:ext cx="6807476" cy="230745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A08AC9-0BBD-974A-A98E-4AEAA18B9D30}"/>
              </a:ext>
            </a:extLst>
          </p:cNvPr>
          <p:cNvSpPr txBox="1"/>
          <p:nvPr/>
        </p:nvSpPr>
        <p:spPr>
          <a:xfrm>
            <a:off x="8324403" y="6488668"/>
            <a:ext cx="386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Harrison,…Smith et al. (2021)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02060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8838005" y="6488668"/>
            <a:ext cx="335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 Naturalist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408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685762" y="3875852"/>
            <a:ext cx="0" cy="10236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5904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4803494" y="6211669"/>
            <a:ext cx="7388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Wang et al. (2017) </a:t>
            </a:r>
            <a:r>
              <a:rPr lang="en-US" i="1" dirty="0"/>
              <a:t>Nature Plants</a:t>
            </a:r>
            <a:r>
              <a:rPr lang="en-US" dirty="0"/>
              <a:t>; 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20207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02060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2099742"/>
            <a:ext cx="763170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2060"/>
                </a:solidFill>
              </a:rPr>
              <a:t>A</a:t>
            </a:r>
            <a:r>
              <a:rPr lang="en-US" sz="7200" baseline="-25000" dirty="0" err="1">
                <a:solidFill>
                  <a:srgbClr val="002060"/>
                </a:solidFill>
              </a:rPr>
              <a:t>j</a:t>
            </a:r>
            <a:r>
              <a:rPr lang="en-US" sz="7200" dirty="0">
                <a:solidFill>
                  <a:srgbClr val="002060"/>
                </a:solidFill>
              </a:rPr>
              <a:t> = </a:t>
            </a:r>
            <a:r>
              <a:rPr lang="en-US" sz="7200" i="1" dirty="0">
                <a:solidFill>
                  <a:srgbClr val="002060"/>
                </a:solidFill>
              </a:rPr>
              <a:t>A</a:t>
            </a:r>
            <a:r>
              <a:rPr lang="en-US" sz="7200" baseline="-25000" dirty="0">
                <a:solidFill>
                  <a:srgbClr val="002060"/>
                </a:solidFill>
              </a:rPr>
              <a:t>c</a:t>
            </a:r>
          </a:p>
          <a:p>
            <a:r>
              <a:rPr lang="en-US" sz="7200" i="1" dirty="0" err="1">
                <a:solidFill>
                  <a:srgbClr val="002060"/>
                </a:solidFill>
              </a:rPr>
              <a:t>A</a:t>
            </a:r>
            <a:r>
              <a:rPr lang="en-US" sz="7200" baseline="-25000" dirty="0" err="1">
                <a:solidFill>
                  <a:srgbClr val="002060"/>
                </a:solidFill>
              </a:rPr>
              <a:t>j</a:t>
            </a:r>
            <a:r>
              <a:rPr lang="en-US" sz="7200" dirty="0">
                <a:solidFill>
                  <a:srgbClr val="002060"/>
                </a:solidFill>
              </a:rPr>
              <a:t> = </a:t>
            </a:r>
            <a:r>
              <a:rPr lang="en-US" sz="7200" i="1" dirty="0">
                <a:solidFill>
                  <a:srgbClr val="002060"/>
                </a:solidFill>
              </a:rPr>
              <a:t>f</a:t>
            </a:r>
            <a:r>
              <a:rPr lang="en-US" sz="7200" dirty="0">
                <a:solidFill>
                  <a:srgbClr val="002060"/>
                </a:solidFill>
              </a:rPr>
              <a:t>{light, T, CO</a:t>
            </a:r>
            <a:r>
              <a:rPr lang="en-US" sz="7200" baseline="-25000" dirty="0">
                <a:solidFill>
                  <a:srgbClr val="002060"/>
                </a:solidFill>
              </a:rPr>
              <a:t>2</a:t>
            </a:r>
            <a:r>
              <a:rPr lang="en-US" sz="7200" dirty="0">
                <a:solidFill>
                  <a:srgbClr val="002060"/>
                </a:solidFill>
              </a:rPr>
              <a:t>}</a:t>
            </a:r>
          </a:p>
          <a:p>
            <a:r>
              <a:rPr lang="en-US" sz="7200" i="1" dirty="0">
                <a:solidFill>
                  <a:srgbClr val="002060"/>
                </a:solidFill>
              </a:rPr>
              <a:t>A</a:t>
            </a:r>
            <a:r>
              <a:rPr lang="en-US" sz="7200" baseline="-25000" dirty="0">
                <a:solidFill>
                  <a:srgbClr val="002060"/>
                </a:solidFill>
              </a:rPr>
              <a:t>c</a:t>
            </a:r>
            <a:r>
              <a:rPr lang="en-US" sz="7200" dirty="0">
                <a:solidFill>
                  <a:srgbClr val="002060"/>
                </a:solidFill>
              </a:rPr>
              <a:t> = </a:t>
            </a:r>
            <a:r>
              <a:rPr lang="en-US" sz="7200" i="1" dirty="0">
                <a:solidFill>
                  <a:srgbClr val="002060"/>
                </a:solidFill>
              </a:rPr>
              <a:t>f</a:t>
            </a:r>
            <a:r>
              <a:rPr lang="en-US" sz="7200" dirty="0">
                <a:solidFill>
                  <a:srgbClr val="002060"/>
                </a:solidFill>
              </a:rPr>
              <a:t>{</a:t>
            </a:r>
            <a:r>
              <a:rPr lang="en-US" sz="7200" i="1" dirty="0" err="1">
                <a:solidFill>
                  <a:srgbClr val="002060"/>
                </a:solidFill>
              </a:rPr>
              <a:t>V</a:t>
            </a:r>
            <a:r>
              <a:rPr lang="en-US" sz="7200" baseline="-25000" dirty="0" err="1">
                <a:solidFill>
                  <a:srgbClr val="002060"/>
                </a:solidFill>
              </a:rPr>
              <a:t>cmax</a:t>
            </a:r>
            <a:r>
              <a:rPr lang="en-US" sz="7200" dirty="0">
                <a:solidFill>
                  <a:srgbClr val="002060"/>
                </a:solidFill>
              </a:rPr>
              <a:t>, T, CO</a:t>
            </a:r>
            <a:r>
              <a:rPr lang="en-US" sz="7200" baseline="-25000" dirty="0">
                <a:solidFill>
                  <a:srgbClr val="002060"/>
                </a:solidFill>
              </a:rPr>
              <a:t>2</a:t>
            </a:r>
            <a:r>
              <a:rPr lang="en-US" sz="7200" dirty="0">
                <a:solidFill>
                  <a:srgbClr val="002060"/>
                </a:solidFill>
              </a:rPr>
              <a:t>}</a:t>
            </a:r>
            <a:endParaRPr lang="en-US" sz="7200" i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8993432" y="6492875"/>
            <a:ext cx="319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Optimally: </a:t>
            </a:r>
            <a:br>
              <a:rPr lang="en-US" sz="3600" dirty="0"/>
            </a:br>
            <a:r>
              <a:rPr lang="en-US" sz="3600" dirty="0"/>
              <a:t>electron transport-limited (</a:t>
            </a:r>
            <a:r>
              <a:rPr lang="en-US" sz="3600" i="1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) = Rubisco-limited (</a:t>
            </a:r>
            <a:r>
              <a:rPr lang="en-US" sz="3600" i="1" dirty="0"/>
              <a:t>A</a:t>
            </a:r>
            <a:r>
              <a:rPr lang="en-US" sz="3600" baseline="-25000" dirty="0"/>
              <a:t>c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510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301967"/>
            <a:ext cx="86063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2060"/>
                </a:solidFill>
              </a:rPr>
              <a:t>V</a:t>
            </a:r>
            <a:r>
              <a:rPr lang="en-US" sz="7200" baseline="-25000" dirty="0" err="1">
                <a:solidFill>
                  <a:srgbClr val="002060"/>
                </a:solidFill>
              </a:rPr>
              <a:t>cmax</a:t>
            </a:r>
            <a:r>
              <a:rPr lang="en-US" sz="7200" baseline="-25000" dirty="0">
                <a:solidFill>
                  <a:srgbClr val="002060"/>
                </a:solidFill>
              </a:rPr>
              <a:t> </a:t>
            </a:r>
            <a:r>
              <a:rPr lang="en-US" sz="7200" dirty="0">
                <a:solidFill>
                  <a:srgbClr val="002060"/>
                </a:solidFill>
              </a:rPr>
              <a:t>= </a:t>
            </a:r>
            <a:r>
              <a:rPr lang="en-US" sz="7200" i="1" dirty="0">
                <a:solidFill>
                  <a:srgbClr val="002060"/>
                </a:solidFill>
              </a:rPr>
              <a:t>f </a:t>
            </a:r>
            <a:r>
              <a:rPr lang="en-US" sz="7200" dirty="0">
                <a:solidFill>
                  <a:srgbClr val="002060"/>
                </a:solidFill>
              </a:rPr>
              <a:t>{light, T, CO</a:t>
            </a:r>
            <a:r>
              <a:rPr lang="en-US" sz="7200" baseline="-25000" dirty="0">
                <a:solidFill>
                  <a:srgbClr val="002060"/>
                </a:solidFill>
              </a:rPr>
              <a:t>2</a:t>
            </a:r>
            <a:r>
              <a:rPr lang="en-US" sz="7200" dirty="0">
                <a:solidFill>
                  <a:srgbClr val="002060"/>
                </a:solidFill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F37C5C-97E6-1C6C-0A66-E8D93D9971D5}"/>
              </a:ext>
            </a:extLst>
          </p:cNvPr>
          <p:cNvSpPr txBox="1"/>
          <p:nvPr/>
        </p:nvSpPr>
        <p:spPr>
          <a:xfrm>
            <a:off x="8993432" y="6492875"/>
            <a:ext cx="319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04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a key component of the global carbon cycle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02060"/>
                </a:solidFill>
              </a:rPr>
              <a:t>V</a:t>
            </a:r>
            <a:r>
              <a:rPr lang="en-US" baseline="-25000" dirty="0" err="1">
                <a:solidFill>
                  <a:srgbClr val="002060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A7696-BB68-0144-BB52-D3C03FD067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83761-BAA1-0243-8062-791C68C945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C30A0-01E8-D748-8131-862699C89325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D000D-7129-C04B-9A80-405EA91903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207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617A3-8A53-174E-B83A-5E1451774E31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soil N limitation because Rubisco requires a lot of N</a:t>
            </a: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3DA74-592A-834D-B8D0-3CAE888456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69640-22F8-394C-B06C-45286684AFEB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8993432" y="6488668"/>
            <a:ext cx="319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BC61-8053-697D-F960-B18B8E45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 great, but does it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78DA0-2FCE-2652-BB06-FEC934956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7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ACB29-0DD6-FB4D-955B-3BFF52D74738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D5899-2F1F-FC44-8930-0BCB97D2CCBE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a key component of the global carbon cycle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acclimation mean for future terrestrial biogeochemical cycling? </a:t>
            </a:r>
            <a:r>
              <a:rPr lang="en-US" dirty="0">
                <a:solidFill>
                  <a:srgbClr val="002060"/>
                </a:solidFill>
              </a:rPr>
              <a:t>An Example</a:t>
            </a:r>
          </a:p>
        </p:txBody>
      </p:sp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BB174-CC62-484B-B3B3-DB4FB8967223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2D19-ACB5-6140-870E-3399C68B0E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666" y="1754032"/>
            <a:ext cx="4734636" cy="47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7992774" y="6488668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52837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02060"/>
                </a:solidFill>
              </a:rPr>
              <a:t>-1</a:t>
            </a:r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02060"/>
                </a:solidFill>
              </a:rPr>
              <a:t>-1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0CB4B-14AA-2144-9976-6CD64B05E1DB}"/>
              </a:ext>
            </a:extLst>
          </p:cNvPr>
          <p:cNvSpPr txBox="1"/>
          <p:nvPr/>
        </p:nvSpPr>
        <p:spPr>
          <a:xfrm>
            <a:off x="7992774" y="6488668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33816CBF-B17A-0740-99F5-65CD94321196}"/>
              </a:ext>
            </a:extLst>
          </p:cNvPr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136" y="1285255"/>
            <a:ext cx="4976950" cy="438402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B1E95-8470-A841-B9F2-44014CFE66A5}"/>
              </a:ext>
            </a:extLst>
          </p:cNvPr>
          <p:cNvCxnSpPr>
            <a:cxnSpLocks/>
          </p:cNvCxnSpPr>
          <p:nvPr/>
        </p:nvCxnSpPr>
        <p:spPr>
          <a:xfrm>
            <a:off x="4859383" y="2194560"/>
            <a:ext cx="0" cy="7466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492FB3-4BA6-434C-9272-CA0A78F500A8}"/>
              </a:ext>
            </a:extLst>
          </p:cNvPr>
          <p:cNvCxnSpPr>
            <a:cxnSpLocks/>
          </p:cNvCxnSpPr>
          <p:nvPr/>
        </p:nvCxnSpPr>
        <p:spPr>
          <a:xfrm>
            <a:off x="2954383" y="2495006"/>
            <a:ext cx="0" cy="5747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A9E4078-55A3-D54E-8C38-06CE3CC7B76E}"/>
              </a:ext>
            </a:extLst>
          </p:cNvPr>
          <p:cNvSpPr txBox="1">
            <a:spLocks/>
          </p:cNvSpPr>
          <p:nvPr/>
        </p:nvSpPr>
        <p:spPr>
          <a:xfrm>
            <a:off x="6066002" y="864197"/>
            <a:ext cx="5154991" cy="314967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further confirmed this universality of this response under 18 nitrogen by inoculation treatments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D324C-E3F8-FB4C-82CF-B5312C319ABF}"/>
              </a:ext>
            </a:extLst>
          </p:cNvPr>
          <p:cNvSpPr txBox="1"/>
          <p:nvPr/>
        </p:nvSpPr>
        <p:spPr>
          <a:xfrm>
            <a:off x="6582208" y="6488668"/>
            <a:ext cx="538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, </a:t>
            </a:r>
            <a:r>
              <a:rPr lang="en-US" dirty="0" err="1"/>
              <a:t>Ezekannagha</a:t>
            </a:r>
            <a:r>
              <a:rPr lang="en-US" dirty="0"/>
              <a:t>, and Smith (2025)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pic>
        <p:nvPicPr>
          <p:cNvPr id="12" name="Picture 11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036F630F-5637-7A42-BE43-91C65F086234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086" y="4271554"/>
            <a:ext cx="3317966" cy="19333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BAE0E0-3E09-504B-AC8C-EE439BEFF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552" y="3670665"/>
            <a:ext cx="1998617" cy="19986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E7CE2C-9E54-2847-9701-441BCE293E4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7063" y="4833257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0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557BC4-5F1C-F04A-A12F-6BE7FE73C707}"/>
              </a:ext>
            </a:extLst>
          </p:cNvPr>
          <p:cNvSpPr txBox="1"/>
          <p:nvPr/>
        </p:nvSpPr>
        <p:spPr>
          <a:xfrm>
            <a:off x="7627716" y="6488668"/>
            <a:ext cx="456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Let’s run a model out into the future!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110" y="1690688"/>
            <a:ext cx="4884699" cy="4884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C6335-A3FC-514D-ACCA-D038729E0685}"/>
              </a:ext>
            </a:extLst>
          </p:cNvPr>
          <p:cNvSpPr txBox="1"/>
          <p:nvPr/>
        </p:nvSpPr>
        <p:spPr>
          <a:xfrm>
            <a:off x="8554809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93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344" y="1690688"/>
            <a:ext cx="4797980" cy="4797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8DD1F-67B0-7F4C-8749-7CAC6A1F2E4B}"/>
              </a:ext>
            </a:extLst>
          </p:cNvPr>
          <p:cNvSpPr txBox="1"/>
          <p:nvPr/>
        </p:nvSpPr>
        <p:spPr>
          <a:xfrm>
            <a:off x="85432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52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build more leaves and fine roots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8DD1F-67B0-7F4C-8749-7CAC6A1F2E4B}"/>
              </a:ext>
            </a:extLst>
          </p:cNvPr>
          <p:cNvSpPr txBox="1"/>
          <p:nvPr/>
        </p:nvSpPr>
        <p:spPr>
          <a:xfrm>
            <a:off x="8531659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7BD6D-A738-EA4B-B4A7-E45452B7A1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4897" y="2233749"/>
            <a:ext cx="9742206" cy="34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6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8670651" y="6492875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savings increases long-term ecosystem carbon stocks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A4A73-C0C2-474F-82AD-D7C8128EC938}"/>
              </a:ext>
            </a:extLst>
          </p:cNvPr>
          <p:cNvSpPr txBox="1"/>
          <p:nvPr/>
        </p:nvSpPr>
        <p:spPr>
          <a:xfrm>
            <a:off x="852008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0C163-4D35-6E46-90AA-F681D8B63D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72491"/>
            <a:ext cx="7587264" cy="3644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943F66-C997-9D4B-B293-B47511D9D9E0}"/>
              </a:ext>
            </a:extLst>
          </p:cNvPr>
          <p:cNvSpPr txBox="1"/>
          <p:nvPr/>
        </p:nvSpPr>
        <p:spPr>
          <a:xfrm>
            <a:off x="8635834" y="2717074"/>
            <a:ext cx="35561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50% increase in ecosystem carbon from CO</a:t>
            </a:r>
            <a:r>
              <a:rPr lang="en-US" sz="3200" baseline="-25000" dirty="0">
                <a:solidFill>
                  <a:srgbClr val="011893"/>
                </a:solidFill>
              </a:rPr>
              <a:t>2</a:t>
            </a:r>
            <a:r>
              <a:rPr lang="en-US" sz="3200" dirty="0">
                <a:solidFill>
                  <a:srgbClr val="011893"/>
                </a:solidFill>
              </a:rPr>
              <a:t> acclimation</a:t>
            </a:r>
          </a:p>
        </p:txBody>
      </p:sp>
    </p:spTree>
    <p:extLst>
      <p:ext uri="{BB962C8B-B14F-4D97-AF65-F5344CB8AC3E}">
        <p14:creationId xmlns:p14="http://schemas.microsoft.com/office/powerpoint/2010/main" val="2368230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8699775" y="6492875"/>
            <a:ext cx="364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 </a:t>
            </a:r>
            <a:r>
              <a:rPr lang="en-US" i="1" dirty="0"/>
              <a:t>Nature </a:t>
            </a:r>
            <a:r>
              <a:rPr lang="en-US" i="1" dirty="0" err="1"/>
              <a:t>Geosci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7856-646A-364F-84A1-954A6C9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of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E048-B30A-A44B-BBDE-F476A23D5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79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7856-646A-364F-84A1-954A6C9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of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E048-B30A-A44B-BBDE-F476A23D5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285AA-CD3F-8441-9119-202CA033B26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6902" y="2582870"/>
            <a:ext cx="3581030" cy="3581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09A23-66D2-BE48-8C96-6213BBBD7F6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296" y="2595932"/>
            <a:ext cx="3581031" cy="35810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2E3944-2ACA-4843-A660-1422213990C6}"/>
              </a:ext>
            </a:extLst>
          </p:cNvPr>
          <p:cNvSpPr txBox="1"/>
          <p:nvPr/>
        </p:nvSpPr>
        <p:spPr>
          <a:xfrm>
            <a:off x="9202335" y="6488668"/>
            <a:ext cx="298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552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7856-646A-364F-84A1-954A6C9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of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E048-B30A-A44B-BBDE-F476A23D5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leaf traits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E3944-2ACA-4843-A660-1422213990C6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BAE0FD-0BBC-3347-8EA5-757A28110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3"/>
          <a:stretch/>
        </p:blipFill>
        <p:spPr>
          <a:xfrm>
            <a:off x="3958046" y="2521579"/>
            <a:ext cx="4267698" cy="4073378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4722537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9B1B-CCFA-6353-3D16-D2950F79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 development can help with prediction, but is also a powerful tool to </a:t>
            </a:r>
            <a:r>
              <a:rPr lang="en-US" dirty="0">
                <a:solidFill>
                  <a:srgbClr val="002060"/>
                </a:solidFill>
              </a:rPr>
              <a:t>understand mechanism</a:t>
            </a:r>
          </a:p>
        </p:txBody>
      </p:sp>
    </p:spTree>
    <p:extLst>
      <p:ext uri="{BB962C8B-B14F-4D97-AF65-F5344CB8AC3E}">
        <p14:creationId xmlns:p14="http://schemas.microsoft.com/office/powerpoint/2010/main" val="17026959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CD5E-B484-DD43-8D8C-E6BE529F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theory has helped us understand…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D3A72-82B2-DB44-8687-14CB47981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Photosynthetic responses to nutrient availability (Waring et al., 2023; Stocker et al., 2025; </a:t>
            </a:r>
            <a:r>
              <a:rPr lang="en-US" dirty="0" err="1"/>
              <a:t>Perkowski</a:t>
            </a:r>
            <a:r>
              <a:rPr lang="en-US" dirty="0"/>
              <a:t> et al., 2025; </a:t>
            </a:r>
            <a:r>
              <a:rPr lang="en-US" dirty="0" err="1"/>
              <a:t>Cheaib</a:t>
            </a:r>
            <a:r>
              <a:rPr lang="en-US" dirty="0"/>
              <a:t> et al., 2025a</a:t>
            </a:r>
          </a:p>
          <a:p>
            <a:r>
              <a:rPr lang="en-US" dirty="0"/>
              <a:t>Plant interactions with microbial symbionts (</a:t>
            </a:r>
            <a:r>
              <a:rPr lang="en-US" dirty="0" err="1"/>
              <a:t>Perkowski</a:t>
            </a:r>
            <a:r>
              <a:rPr lang="en-US" dirty="0"/>
              <a:t> et al., 2025; </a:t>
            </a:r>
            <a:r>
              <a:rPr lang="en-US" dirty="0" err="1"/>
              <a:t>Cheaib</a:t>
            </a:r>
            <a:r>
              <a:rPr lang="en-US" dirty="0"/>
              <a:t> et al., 2025b)</a:t>
            </a:r>
          </a:p>
          <a:p>
            <a:r>
              <a:rPr lang="en-US" dirty="0"/>
              <a:t>Photosynthetic trait influences on populations (</a:t>
            </a:r>
            <a:r>
              <a:rPr lang="en-US" dirty="0" err="1"/>
              <a:t>Cheaib</a:t>
            </a:r>
            <a:r>
              <a:rPr lang="en-US" dirty="0"/>
              <a:t> et al., in prep) and communities (Kelley et al., in prep)</a:t>
            </a:r>
          </a:p>
        </p:txBody>
      </p:sp>
      <p:pic>
        <p:nvPicPr>
          <p:cNvPr id="4" name="Picture 3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9042EB16-2C3A-FA41-AAC7-00D965DCBF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241" y="4676503"/>
            <a:ext cx="1465392" cy="1953856"/>
          </a:xfrm>
          <a:prstGeom prst="rect">
            <a:avLst/>
          </a:prstGeom>
        </p:spPr>
      </p:pic>
      <p:pic>
        <p:nvPicPr>
          <p:cNvPr id="5" name="Picture 4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E4CBA0EB-6CAB-FF42-8D6E-383A3F5F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233" y="4869486"/>
            <a:ext cx="2471433" cy="1853575"/>
          </a:xfrm>
          <a:prstGeom prst="rect">
            <a:avLst/>
          </a:prstGeom>
        </p:spPr>
      </p:pic>
      <p:pic>
        <p:nvPicPr>
          <p:cNvPr id="6" name="Picture 5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C27F4703-B82A-E841-8E63-4011C8458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268" y="4869487"/>
            <a:ext cx="2471432" cy="18535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0A8E0E-8B9A-3A44-B175-23F90FB3437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976633" y="5796274"/>
            <a:ext cx="1888600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3D4E95-5A39-6446-8B13-9B10274A578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336666" y="5796273"/>
            <a:ext cx="1888602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3311CA-8AD2-C841-BA41-878509EC624E}"/>
              </a:ext>
            </a:extLst>
          </p:cNvPr>
          <p:cNvSpPr txBox="1"/>
          <p:nvPr/>
        </p:nvSpPr>
        <p:spPr>
          <a:xfrm>
            <a:off x="3194573" y="5289532"/>
            <a:ext cx="87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02060"/>
                </a:solidFill>
              </a:rPr>
              <a:t>(x)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55EBFC-B391-1349-8983-507323552982}"/>
              </a:ext>
            </a:extLst>
          </p:cNvPr>
          <p:cNvSpPr txBox="1"/>
          <p:nvPr/>
        </p:nvSpPr>
        <p:spPr>
          <a:xfrm>
            <a:off x="7628298" y="5250175"/>
            <a:ext cx="876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02060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57007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36566"/>
            <a:ext cx="7403610" cy="4656309"/>
          </a:xfrm>
          <a:noFill/>
        </p:spPr>
        <p:txBody>
          <a:bodyPr numCol="2">
            <a:normAutofit/>
          </a:bodyPr>
          <a:lstStyle/>
          <a:p>
            <a:r>
              <a:rPr lang="en-US" sz="1400" dirty="0"/>
              <a:t>Current and former lab members</a:t>
            </a:r>
          </a:p>
          <a:p>
            <a:pPr lvl="1"/>
            <a:r>
              <a:rPr lang="en-US" sz="1100" dirty="0" err="1"/>
              <a:t>Alissar</a:t>
            </a:r>
            <a:r>
              <a:rPr lang="en-US" sz="1100" dirty="0"/>
              <a:t> </a:t>
            </a:r>
            <a:r>
              <a:rPr lang="en-US" sz="1100" dirty="0" err="1"/>
              <a:t>Cheaib</a:t>
            </a:r>
            <a:r>
              <a:rPr lang="en-US" sz="1100" dirty="0"/>
              <a:t> (postdoc)</a:t>
            </a:r>
          </a:p>
          <a:p>
            <a:pPr lvl="1"/>
            <a:r>
              <a:rPr lang="en-US" sz="1100" dirty="0"/>
              <a:t>Evan Perkowski (postdoc)</a:t>
            </a:r>
          </a:p>
          <a:p>
            <a:pPr lvl="1"/>
            <a:r>
              <a:rPr lang="en-US" sz="1100" dirty="0" err="1"/>
              <a:t>Snehanjana</a:t>
            </a:r>
            <a:r>
              <a:rPr lang="en-US" sz="1100" dirty="0"/>
              <a:t> Chatterjee (PhD)</a:t>
            </a:r>
          </a:p>
          <a:p>
            <a:pPr lvl="1"/>
            <a:r>
              <a:rPr lang="en-US" sz="1100" dirty="0"/>
              <a:t>Monika Kelley (PhD)</a:t>
            </a:r>
          </a:p>
          <a:p>
            <a:pPr lvl="1"/>
            <a:r>
              <a:rPr lang="en-US" sz="1100" dirty="0"/>
              <a:t>Isabella Beltran (PhD)</a:t>
            </a:r>
          </a:p>
          <a:p>
            <a:pPr lvl="1"/>
            <a:r>
              <a:rPr lang="en-US" sz="1100" dirty="0"/>
              <a:t>Daniel Owusu Kwakye (PhD)</a:t>
            </a:r>
          </a:p>
          <a:p>
            <a:pPr lvl="1"/>
            <a:r>
              <a:rPr lang="en-US" sz="1100" dirty="0"/>
              <a:t>Garrison Garza (PhD)</a:t>
            </a:r>
          </a:p>
          <a:p>
            <a:pPr lvl="1"/>
            <a:r>
              <a:rPr lang="en-US" sz="1100" dirty="0"/>
              <a:t>Christine </a:t>
            </a:r>
            <a:r>
              <a:rPr lang="en-US" sz="1100" dirty="0" err="1"/>
              <a:t>Vanginault</a:t>
            </a:r>
            <a:r>
              <a:rPr lang="en-US" sz="1100" dirty="0"/>
              <a:t> (MS; graduating Thursday!)</a:t>
            </a:r>
          </a:p>
          <a:p>
            <a:pPr lvl="1"/>
            <a:r>
              <a:rPr lang="en-US" sz="1100" dirty="0" err="1"/>
              <a:t>Zinny</a:t>
            </a:r>
            <a:r>
              <a:rPr lang="en-US" sz="1100" dirty="0"/>
              <a:t> </a:t>
            </a:r>
            <a:r>
              <a:rPr lang="en-US" sz="1100" dirty="0" err="1"/>
              <a:t>Ezekannagha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/>
              <a:t>Clara Drake (MS)</a:t>
            </a:r>
          </a:p>
          <a:p>
            <a:pPr lvl="1"/>
            <a:r>
              <a:rPr lang="en-US" sz="1100" dirty="0"/>
              <a:t>Gwen </a:t>
            </a:r>
            <a:r>
              <a:rPr lang="en-US" sz="1100" dirty="0" err="1"/>
              <a:t>Wattt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/>
              <a:t>Brad Posch (postdoc; now at DBG)</a:t>
            </a:r>
          </a:p>
          <a:p>
            <a:pPr lvl="1"/>
            <a:r>
              <a:rPr lang="en-US" sz="1100" dirty="0"/>
              <a:t>Jeff Chieppa (postdoc; now in industry)</a:t>
            </a:r>
          </a:p>
          <a:p>
            <a:pPr lvl="1"/>
            <a:r>
              <a:rPr lang="en-US" sz="1100" dirty="0" err="1"/>
              <a:t>Lizz</a:t>
            </a:r>
            <a:r>
              <a:rPr lang="en-US" sz="1100" dirty="0"/>
              <a:t> Waring (postdoc; now Asst. Prof at Northeastern State U)</a:t>
            </a:r>
          </a:p>
          <a:p>
            <a:pPr lvl="1"/>
            <a:r>
              <a:rPr lang="en-US" sz="1100" dirty="0"/>
              <a:t>Kieran Carroll (lab manager; now at OU)</a:t>
            </a:r>
          </a:p>
          <a:p>
            <a:pPr lvl="1"/>
            <a:r>
              <a:rPr lang="en-US" sz="1100" dirty="0"/>
              <a:t>Eve Gray (MS; now at UT-Austin)</a:t>
            </a:r>
          </a:p>
          <a:p>
            <a:pPr lvl="1"/>
            <a:r>
              <a:rPr lang="en-US" sz="1100" dirty="0"/>
              <a:t>Risa McNellis (MS; now at Plum Island LTER)</a:t>
            </a:r>
          </a:p>
          <a:p>
            <a:pPr lvl="1"/>
            <a:r>
              <a:rPr lang="en-US" sz="1100" dirty="0"/>
              <a:t>Helen Scott (MS; at BU)</a:t>
            </a:r>
          </a:p>
          <a:p>
            <a:pPr lvl="1"/>
            <a:r>
              <a:rPr lang="en-US" sz="1100" dirty="0"/>
              <a:t>Too many (40+) undergrads to list!</a:t>
            </a:r>
          </a:p>
          <a:p>
            <a:r>
              <a:rPr lang="en-US" sz="1400" dirty="0"/>
              <a:t>Collaborators around the world</a:t>
            </a:r>
          </a:p>
          <a:p>
            <a:r>
              <a:rPr lang="en-US" sz="1400" dirty="0"/>
              <a:t>Funding</a:t>
            </a:r>
          </a:p>
          <a:p>
            <a:pPr lvl="1"/>
            <a:r>
              <a:rPr lang="en-US" sz="1100" dirty="0"/>
              <a:t>NSF</a:t>
            </a:r>
          </a:p>
          <a:p>
            <a:pPr lvl="1"/>
            <a:r>
              <a:rPr lang="en-US" sz="1100" dirty="0"/>
              <a:t>USDA</a:t>
            </a:r>
          </a:p>
          <a:p>
            <a:pPr lvl="1"/>
            <a:r>
              <a:rPr lang="en-US" sz="1100" dirty="0"/>
              <a:t>NPS</a:t>
            </a:r>
          </a:p>
          <a:p>
            <a:pPr lvl="1"/>
            <a:r>
              <a:rPr lang="en-US" sz="1100" dirty="0"/>
              <a:t>USGS</a:t>
            </a:r>
          </a:p>
          <a:p>
            <a:pPr lvl="1"/>
            <a:r>
              <a:rPr lang="en-US" sz="1100" dirty="0"/>
              <a:t>Schmidt Futures</a:t>
            </a:r>
          </a:p>
          <a:p>
            <a:pPr lvl="1"/>
            <a:r>
              <a:rPr lang="en-US" sz="1100" dirty="0"/>
              <a:t>Texas </a:t>
            </a:r>
            <a:r>
              <a:rPr lang="en-US" sz="1100" dirty="0" err="1"/>
              <a:t>EcoLab</a:t>
            </a: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811" y="2901622"/>
            <a:ext cx="2291422" cy="1718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105" y="450305"/>
            <a:ext cx="2340453" cy="1755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964" y="1836567"/>
            <a:ext cx="2221206" cy="1665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522" y="4519657"/>
            <a:ext cx="2541567" cy="1906175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4316" y="5327204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3214" y="5377214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9314" y="6183349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1934" y="5218726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2093" y="6131188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2935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5875455" cy="2554545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Presentation available at:</a:t>
            </a:r>
          </a:p>
          <a:p>
            <a:r>
              <a:rPr lang="en-US" sz="2000" dirty="0" err="1"/>
              <a:t>www.github.com</a:t>
            </a:r>
            <a:r>
              <a:rPr lang="en-US" sz="2000" dirty="0"/>
              <a:t>/</a:t>
            </a:r>
            <a:r>
              <a:rPr lang="en-US" sz="2000" dirty="0" err="1"/>
              <a:t>SmithEcophysLab</a:t>
            </a:r>
            <a:r>
              <a:rPr lang="en-US" sz="2000" dirty="0"/>
              <a:t>/seminar/2025_grc</a:t>
            </a:r>
          </a:p>
          <a:p>
            <a:endParaRPr lang="en-US" sz="2000" dirty="0"/>
          </a:p>
          <a:p>
            <a:r>
              <a:rPr lang="en-US" sz="2000" dirty="0"/>
              <a:t>Data and code:</a:t>
            </a:r>
          </a:p>
          <a:p>
            <a:r>
              <a:rPr lang="en-US" sz="2000" dirty="0" err="1"/>
              <a:t>www.github.com</a:t>
            </a:r>
            <a:r>
              <a:rPr lang="en-US" sz="2000" dirty="0"/>
              <a:t>/</a:t>
            </a:r>
            <a:r>
              <a:rPr lang="en-US" sz="2000" dirty="0" err="1"/>
              <a:t>SmithEcophysLab</a:t>
            </a:r>
            <a:endParaRPr lang="en-US" sz="2000" dirty="0"/>
          </a:p>
          <a:p>
            <a:r>
              <a:rPr lang="en-US" sz="2000" dirty="0" err="1"/>
              <a:t>www.smithecophyslab.com</a:t>
            </a:r>
            <a:r>
              <a:rPr lang="en-US" sz="2000" dirty="0"/>
              <a:t>/data</a:t>
            </a:r>
          </a:p>
          <a:p>
            <a:endParaRPr lang="en-US" sz="2000" dirty="0"/>
          </a:p>
          <a:p>
            <a:r>
              <a:rPr lang="en-US" sz="2000" dirty="0"/>
              <a:t>Contact: </a:t>
            </a:r>
            <a:r>
              <a:rPr lang="en-US" sz="2000" dirty="0" err="1"/>
              <a:t>nick.smith@ttu.edu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0098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8637084" y="6488668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7071083" y="6495513"/>
            <a:ext cx="499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Keenan…Smith et al. (2023) </a:t>
            </a:r>
            <a:r>
              <a:rPr lang="en-US" i="1" dirty="0"/>
              <a:t>Nature Climate Change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Why the uncertainty? </a:t>
            </a:r>
            <a:r>
              <a:rPr lang="en-US" dirty="0"/>
              <a:t>Theoretical models for photosynthesis exist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1504</Words>
  <Application>Microsoft Macintosh PowerPoint</Application>
  <PresentationFormat>Widescreen</PresentationFormat>
  <Paragraphs>196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Aptos</vt:lpstr>
      <vt:lpstr>Aptos Display</vt:lpstr>
      <vt:lpstr>Arial</vt:lpstr>
      <vt:lpstr>Calibri</vt:lpstr>
      <vt:lpstr>Mangal</vt:lpstr>
      <vt:lpstr>Office Theme</vt:lpstr>
      <vt:lpstr>Using eco-evolutionary optimality principles to understand and predict photosynthetic acclimation</vt:lpstr>
      <vt:lpstr>Photosynthesis is a key component of the global carbon cycle</vt:lpstr>
      <vt:lpstr>Photosynthesis is a key component of the global carbon cycle</vt:lpstr>
      <vt:lpstr>Photosynthesis is a key component of the global carbon cycle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Acclimation: an example</vt:lpstr>
      <vt:lpstr>Acclimation: an example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Optimally:  electron transport-limited (Aj) = Rubisco-limited (Ac)</vt:lpstr>
      <vt:lpstr>PowerPoint Presentation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 great, but does it work?</vt:lpstr>
      <vt:lpstr>Global Vcmax dataset</vt:lpstr>
      <vt:lpstr>PowerPoint Presentation</vt:lpstr>
      <vt:lpstr>PowerPoint Presentation</vt:lpstr>
      <vt:lpstr>What does acclimation mean for future terrestrial biogeochemical cycling? An Example</vt:lpstr>
      <vt:lpstr>Expected future responses</vt:lpstr>
      <vt:lpstr>PowerPoint Presentation</vt:lpstr>
      <vt:lpstr>Vcmax changes with CO2 in ways expected from optimization</vt:lpstr>
      <vt:lpstr>PowerPoint Presentation</vt:lpstr>
      <vt:lpstr>This generally suggests lower nitrogen demand under future conditions</vt:lpstr>
      <vt:lpstr>Let’s run a model out into the future!</vt:lpstr>
      <vt:lpstr>Photosynthesis increases with elevated CO2 at lower leaf N</vt:lpstr>
      <vt:lpstr>Leaf N reduction is due to a reduction in photosynthetic capacity</vt:lpstr>
      <vt:lpstr>Plants build more leaves and fine roots</vt:lpstr>
      <vt:lpstr>Leaf N savings increases long-term ecosystem carbon stocks</vt:lpstr>
      <vt:lpstr>Need to rethink nutrient limitation in models?</vt:lpstr>
      <vt:lpstr>Extensions of this approach</vt:lpstr>
      <vt:lpstr>Extensions of this approach</vt:lpstr>
      <vt:lpstr>Extensions of this approach</vt:lpstr>
      <vt:lpstr>Theory development can help with prediction, but is also a powerful tool to understand mechanism</vt:lpstr>
      <vt:lpstr>Acclimation theory has helped us understand…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eco-evolutionary optimality principles to understand and predict photosynthetic acclimation</dc:title>
  <dc:creator>Smith, Nick</dc:creator>
  <cp:lastModifiedBy>Smith, Nick</cp:lastModifiedBy>
  <cp:revision>16</cp:revision>
  <dcterms:created xsi:type="dcterms:W3CDTF">2025-05-28T13:55:18Z</dcterms:created>
  <dcterms:modified xsi:type="dcterms:W3CDTF">2025-05-28T18:13:05Z</dcterms:modified>
</cp:coreProperties>
</file>